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  <p:sldMasterId id="2147483698" r:id="rId2"/>
  </p:sldMasterIdLst>
  <p:notesMasterIdLst>
    <p:notesMasterId r:id="rId12"/>
  </p:notesMasterIdLst>
  <p:sldIdLst>
    <p:sldId id="276" r:id="rId3"/>
    <p:sldId id="278" r:id="rId4"/>
    <p:sldId id="279" r:id="rId5"/>
    <p:sldId id="280" r:id="rId6"/>
    <p:sldId id="281" r:id="rId7"/>
    <p:sldId id="284" r:id="rId8"/>
    <p:sldId id="283" r:id="rId9"/>
    <p:sldId id="285" r:id="rId10"/>
    <p:sldId id="286" r:id="rId11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054F13-E448-9E4C-B565-303AB6ACC986}">
          <p14:sldIdLst>
            <p14:sldId id="276"/>
            <p14:sldId id="278"/>
            <p14:sldId id="279"/>
            <p14:sldId id="280"/>
            <p14:sldId id="281"/>
            <p14:sldId id="284"/>
            <p14:sldId id="283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5D00"/>
    <a:srgbClr val="CCCCCC"/>
    <a:srgbClr val="A74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6"/>
    <p:restoredTop sz="94692"/>
  </p:normalViewPr>
  <p:slideViewPr>
    <p:cSldViewPr snapToGrid="0" snapToObjects="1">
      <p:cViewPr>
        <p:scale>
          <a:sx n="134" d="100"/>
          <a:sy n="134" d="100"/>
        </p:scale>
        <p:origin x="1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CEB00-4F39-5346-9313-F649647A2B6D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F363E-8017-0F4A-B9F0-BFE29A50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591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20111" y="3133584"/>
            <a:ext cx="8523889" cy="757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813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038"/>
            <a:ext cx="6858000" cy="1990725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963"/>
            <a:ext cx="6858000" cy="13795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92371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388883" y="5407223"/>
            <a:ext cx="2876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74A00"/>
                </a:solidFill>
              </a:rPr>
              <a:t>236860</a:t>
            </a:r>
            <a:r>
              <a:rPr lang="en-US" sz="1400" dirty="0">
                <a:solidFill>
                  <a:srgbClr val="D05D00"/>
                </a:solidFill>
              </a:rPr>
              <a:t>	</a:t>
            </a:r>
            <a:r>
              <a:rPr lang="en-US" sz="1400" dirty="0">
                <a:solidFill>
                  <a:srgbClr val="CCCCCC"/>
                </a:solidFill>
              </a:rPr>
              <a:t>Digital</a:t>
            </a:r>
            <a:r>
              <a:rPr lang="en-US" sz="1400" baseline="0" dirty="0">
                <a:solidFill>
                  <a:srgbClr val="CCCCCC"/>
                </a:solidFill>
              </a:rPr>
              <a:t> Image Processing</a:t>
            </a:r>
            <a:endParaRPr lang="en-US" sz="1400" dirty="0">
              <a:solidFill>
                <a:srgbClr val="CCCCCC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000208" y="5407223"/>
            <a:ext cx="2143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CCCCCC"/>
                </a:solidFill>
              </a:rPr>
              <a:t>© Alex </a:t>
            </a:r>
            <a:r>
              <a:rPr lang="de-DE" sz="1400" dirty="0" err="1">
                <a:solidFill>
                  <a:srgbClr val="CCCCCC"/>
                </a:solidFill>
              </a:rPr>
              <a:t>Bronstein</a:t>
            </a:r>
            <a:r>
              <a:rPr lang="de-DE" sz="1400" dirty="0">
                <a:solidFill>
                  <a:srgbClr val="CCCCCC"/>
                </a:solidFill>
              </a:rPr>
              <a:t> 2017</a:t>
            </a:r>
            <a:r>
              <a:rPr lang="mr-IN" sz="1400" dirty="0">
                <a:solidFill>
                  <a:srgbClr val="CCCCCC"/>
                </a:solidFill>
              </a:rPr>
              <a:t>–</a:t>
            </a:r>
            <a:r>
              <a:rPr lang="de-DE" sz="1400" dirty="0">
                <a:solidFill>
                  <a:srgbClr val="CCCCCC"/>
                </a:solidFill>
              </a:rPr>
              <a:t>18</a:t>
            </a:r>
            <a:endParaRPr lang="en-US" sz="1400" dirty="0">
              <a:solidFill>
                <a:srgbClr val="CCCCCC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idx="1"/>
          </p:nvPr>
        </p:nvSpPr>
        <p:spPr>
          <a:xfrm>
            <a:off x="388883" y="1521354"/>
            <a:ext cx="8523889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itle Placeholder 1"/>
          <p:cNvSpPr>
            <a:spLocks noGrp="1"/>
          </p:cNvSpPr>
          <p:nvPr>
            <p:ph type="title"/>
          </p:nvPr>
        </p:nvSpPr>
        <p:spPr>
          <a:xfrm>
            <a:off x="388883" y="651641"/>
            <a:ext cx="8523889" cy="757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466616" y="5407223"/>
            <a:ext cx="308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Discrete domain signals &amp; systems</a:t>
            </a:r>
          </a:p>
        </p:txBody>
      </p:sp>
    </p:spTree>
    <p:extLst>
      <p:ext uri="{BB962C8B-B14F-4D97-AF65-F5344CB8AC3E}">
        <p14:creationId xmlns:p14="http://schemas.microsoft.com/office/powerpoint/2010/main" val="1668497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9" r:id="rId2"/>
    <p:sldLayoutId id="214748370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11150" indent="-311150" algn="l" defTabSz="914400" rtl="0" eaLnBrk="1" latinLnBrk="0" hangingPunct="1">
        <a:lnSpc>
          <a:spcPct val="90000"/>
        </a:lnSpc>
        <a:spcBef>
          <a:spcPts val="1000"/>
        </a:spcBef>
        <a:buClr>
          <a:srgbClr val="D05D00"/>
        </a:buClr>
        <a:buFont typeface="LucidaGrande" charset="0"/>
        <a:buChar char="◆"/>
        <a:tabLst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720725" indent="-263525" algn="l" defTabSz="914400" rtl="0" eaLnBrk="1" latinLnBrk="0" hangingPunct="1">
        <a:lnSpc>
          <a:spcPct val="90000"/>
        </a:lnSpc>
        <a:spcBef>
          <a:spcPts val="500"/>
        </a:spcBef>
        <a:buClr>
          <a:srgbClr val="D05D00"/>
        </a:buClr>
        <a:buFont typeface="LucidaGrande" charset="0"/>
        <a:buChar char="◆"/>
        <a:tabLst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05D00"/>
        </a:buClr>
        <a:buFont typeface="LucidaGrande" charset="0"/>
        <a:buChar char="◆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05D00"/>
        </a:buClr>
        <a:buFont typeface="LucidaGrande" charset="0"/>
        <a:buChar char="◆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05D00"/>
        </a:buClr>
        <a:buFont typeface="LucidaGrande" charset="0"/>
        <a:buChar char="◆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20111" y="3133584"/>
            <a:ext cx="8523889" cy="757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4164940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430.png"/><Relationship Id="rId5" Type="http://schemas.openxmlformats.org/officeDocument/2006/relationships/image" Target="../media/image460.png"/><Relationship Id="rId6" Type="http://schemas.openxmlformats.org/officeDocument/2006/relationships/image" Target="../media/image470.png"/><Relationship Id="rId7" Type="http://schemas.openxmlformats.org/officeDocument/2006/relationships/image" Target="../media/image480.png"/><Relationship Id="rId8" Type="http://schemas.openxmlformats.org/officeDocument/2006/relationships/image" Target="../media/image490.png"/><Relationship Id="rId9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4044" y="3167743"/>
            <a:ext cx="1719943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800"/>
              </a:spcAft>
              <a:tabLst>
                <a:tab pos="171450" algn="l"/>
                <a:tab pos="1860550" algn="l"/>
              </a:tabLst>
            </a:pPr>
            <a:r>
              <a:rPr lang="is-IS" sz="3000" dirty="0">
                <a:solidFill>
                  <a:srgbClr val="D05D00"/>
                </a:solidFill>
              </a:rPr>
              <a:t>236860</a:t>
            </a:r>
            <a:endParaRPr lang="is-IS" sz="3000" b="1" dirty="0">
              <a:solidFill>
                <a:srgbClr val="D05D00"/>
              </a:solidFill>
            </a:endParaRPr>
          </a:p>
          <a:p>
            <a:pPr algn="r">
              <a:tabLst>
                <a:tab pos="171450" algn="l"/>
                <a:tab pos="1860550" algn="l"/>
              </a:tabLst>
            </a:pPr>
            <a:r>
              <a:rPr lang="is-IS" sz="2400" dirty="0">
                <a:solidFill>
                  <a:srgbClr val="D05D00"/>
                </a:solidFill>
              </a:rPr>
              <a:t>Lecture 4</a:t>
            </a:r>
            <a:endParaRPr lang="en-US" sz="2400" dirty="0">
              <a:solidFill>
                <a:schemeClr val="bg1"/>
              </a:solidFill>
            </a:endParaRPr>
          </a:p>
          <a:p>
            <a:pPr algn="r">
              <a:buClrTx/>
              <a:buFontTx/>
              <a:buNone/>
              <a:tabLst>
                <a:tab pos="171450" algn="l"/>
                <a:tab pos="1860550" algn="l"/>
              </a:tabLst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54359" y="3167743"/>
            <a:ext cx="456554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Digital Image Processing</a:t>
            </a:r>
          </a:p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chemeClr val="bg1"/>
                </a:solidFill>
              </a:rPr>
              <a:t>Discrete domain signals &amp; systems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Alex Bronstein</a:t>
            </a:r>
            <a:endParaRPr lang="en-US" sz="2000" dirty="0"/>
          </a:p>
        </p:txBody>
      </p:sp>
      <p:pic>
        <p:nvPicPr>
          <p:cNvPr id="7" name="Picture 6" descr="Blue_Eye_Version_2_by_miyutin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0" b="33539"/>
          <a:stretch/>
        </p:blipFill>
        <p:spPr>
          <a:xfrm>
            <a:off x="-3770" y="19506"/>
            <a:ext cx="9147770" cy="29185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1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Sampling and periodization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4"/>
              <p:cNvSpPr>
                <a:spLocks noChangeArrowheads="1"/>
              </p:cNvSpPr>
              <p:nvPr/>
            </p:nvSpPr>
            <p:spPr bwMode="auto">
              <a:xfrm>
                <a:off x="4945712" y="1985063"/>
                <a:ext cx="4221518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Sampled on</a:t>
                </a: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200" b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45712" y="1985063"/>
                <a:ext cx="4221518" cy="477054"/>
              </a:xfrm>
              <a:prstGeom prst="rect">
                <a:avLst/>
              </a:prstGeom>
              <a:blipFill rotWithShape="0">
                <a:blip r:embed="rId2"/>
                <a:stretch>
                  <a:fillRect l="-1443" t="-87179" b="-11153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4"/>
              <p:cNvSpPr>
                <a:spLocks noChangeArrowheads="1"/>
              </p:cNvSpPr>
              <p:nvPr/>
            </p:nvSpPr>
            <p:spPr bwMode="auto">
              <a:xfrm>
                <a:off x="4945712" y="3216395"/>
                <a:ext cx="3128380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Periodized on</a:t>
                </a: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45712" y="3216395"/>
                <a:ext cx="3128380" cy="477054"/>
              </a:xfrm>
              <a:prstGeom prst="rect">
                <a:avLst/>
              </a:prstGeom>
              <a:blipFill rotWithShape="0">
                <a:blip r:embed="rId3"/>
                <a:stretch>
                  <a:fillRect l="-1949" t="-87179" b="-11153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1247143" y="1956887"/>
                <a:ext cx="2077081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𝐱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𝐱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ℝ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7143" y="1956887"/>
                <a:ext cx="2077081" cy="52835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4"/>
              <p:cNvSpPr>
                <a:spLocks noChangeArrowheads="1"/>
              </p:cNvSpPr>
              <p:nvPr/>
            </p:nvSpPr>
            <p:spPr bwMode="auto">
              <a:xfrm>
                <a:off x="5161964" y="2457626"/>
                <a:ext cx="1063398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61964" y="2457626"/>
                <a:ext cx="1063398" cy="5283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4"/>
              <p:cNvSpPr>
                <a:spLocks noChangeArrowheads="1"/>
              </p:cNvSpPr>
              <p:nvPr/>
            </p:nvSpPr>
            <p:spPr bwMode="auto">
              <a:xfrm>
                <a:off x="2393883" y="3228450"/>
                <a:ext cx="701448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𝛏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93883" y="3228450"/>
                <a:ext cx="701448" cy="52835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4"/>
              <p:cNvSpPr>
                <a:spLocks noChangeArrowheads="1"/>
              </p:cNvSpPr>
              <p:nvPr/>
            </p:nvSpPr>
            <p:spPr bwMode="auto">
              <a:xfrm>
                <a:off x="5161964" y="3919377"/>
                <a:ext cx="3207109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𝛏</m:t>
                          </m:r>
                        </m:e>
                      </m:d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𝛏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𝐀𝐧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a:rPr lang="en-US" sz="220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61964" y="3919377"/>
                <a:ext cx="3207109" cy="528350"/>
              </a:xfrm>
              <a:prstGeom prst="rect">
                <a:avLst/>
              </a:prstGeom>
              <a:blipFill rotWithShape="0">
                <a:blip r:embed="rId7"/>
                <a:stretch>
                  <a:fillRect l="-760" t="-290805" r="-8935" b="-31839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384402" y="1321741"/>
            <a:ext cx="3128380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Continuous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4945712" y="1321741"/>
            <a:ext cx="3128380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Discrete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84402" y="1967605"/>
            <a:ext cx="4221518" cy="452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Signal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55826" y="3228450"/>
            <a:ext cx="4221518" cy="452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Fourier transform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5161964" y="4670898"/>
                <a:ext cx="3128380" cy="47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200" b="1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𝐀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mr-IN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r>
                                  <m:rPr>
                                    <m:brk m:alnAt="63"/>
                                  </m:r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mr-IN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box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box>
                              <m:boxPr>
                                <m:ctrlPr>
                                  <a:rPr lang="mr-IN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mr-IN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-periodic</a:t>
                </a:r>
              </a:p>
            </p:txBody>
          </p:sp>
        </mc:Choice>
        <mc:Fallback xmlns="">
          <p:sp>
            <p:nvSpPr>
              <p:cNvPr id="1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61964" y="4670898"/>
                <a:ext cx="3128380" cy="479811"/>
              </a:xfrm>
              <a:prstGeom prst="rect">
                <a:avLst/>
              </a:prstGeom>
              <a:blipFill rotWithShape="0">
                <a:blip r:embed="rId8"/>
                <a:stretch>
                  <a:fillRect t="-3797" b="-2025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161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Discrete domain Fourier transform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4"/>
              <p:cNvSpPr>
                <a:spLocks noChangeArrowheads="1"/>
              </p:cNvSpPr>
              <p:nvPr/>
            </p:nvSpPr>
            <p:spPr bwMode="auto">
              <a:xfrm>
                <a:off x="523290" y="1614327"/>
                <a:ext cx="724486" cy="52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𝛏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290" y="1614327"/>
                <a:ext cx="724486" cy="5283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4"/>
              <p:cNvSpPr>
                <a:spLocks noChangeArrowheads="1"/>
              </p:cNvSpPr>
              <p:nvPr/>
            </p:nvSpPr>
            <p:spPr bwMode="auto">
              <a:xfrm>
                <a:off x="1247776" y="1614327"/>
                <a:ext cx="3128380" cy="47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200" dirty="0">
                    <a:solidFill>
                      <a:schemeClr val="bg1"/>
                    </a:solidFill>
                    <a:ea typeface="Cambria Math" charset="0"/>
                    <a:cs typeface="Cambria Math" charset="0"/>
                  </a:rPr>
                  <a:t>is  </a:t>
                </a: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𝐀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mr-IN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r>
                                  <m:rPr>
                                    <m:brk m:alnAt="63"/>
                                  </m:r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mr-IN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box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box>
                              <m:boxPr>
                                <m:ctrlPr>
                                  <a:rPr lang="mr-IN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mr-IN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-periodic</a:t>
                </a:r>
              </a:p>
            </p:txBody>
          </p:sp>
        </mc:Choice>
        <mc:Fallback xmlns="">
          <p:sp>
            <p:nvSpPr>
              <p:cNvPr id="1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7776" y="1614327"/>
                <a:ext cx="3128380" cy="479811"/>
              </a:xfrm>
              <a:prstGeom prst="rect">
                <a:avLst/>
              </a:prstGeom>
              <a:blipFill rotWithShape="0">
                <a:blip r:embed="rId3"/>
                <a:stretch>
                  <a:fillRect l="-2534" t="-3797" b="-1898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"/>
              <p:cNvSpPr>
                <a:spLocks noChangeArrowheads="1"/>
              </p:cNvSpPr>
              <p:nvPr/>
            </p:nvSpPr>
            <p:spPr bwMode="auto">
              <a:xfrm>
                <a:off x="523290" y="2245546"/>
                <a:ext cx="6344236" cy="484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dirty="0">
                    <a:solidFill>
                      <a:schemeClr val="bg1"/>
                    </a:solidFill>
                  </a:rPr>
                  <a:t>Can be </a:t>
                </a:r>
                <a:r>
                  <a:rPr lang="en-US" sz="2000" dirty="0">
                    <a:solidFill>
                      <a:srgbClr val="D05D00"/>
                    </a:solidFill>
                  </a:rPr>
                  <a:t>fully described </a:t>
                </a:r>
                <a:r>
                  <a:rPr lang="en-US" sz="2000" dirty="0">
                    <a:solidFill>
                      <a:schemeClr val="bg1"/>
                    </a:solidFill>
                  </a:rPr>
                  <a:t>by its content on </a:t>
                </a:r>
                <a14:m>
                  <m:oMath xmlns:m="http://schemas.openxmlformats.org/officeDocument/2006/math">
                    <m:r>
                      <a:rPr lang="en-US" sz="2200" b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𝐀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mr-IN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r>
                                  <m:rPr>
                                    <m:brk m:alnAt="63"/>
                                  </m:r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mr-IN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box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box>
                              <m:boxPr>
                                <m:ctrlPr>
                                  <a:rPr lang="mr-IN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mr-IN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290" y="2245546"/>
                <a:ext cx="6344236" cy="484363"/>
              </a:xfrm>
              <a:prstGeom prst="rect">
                <a:avLst/>
              </a:prstGeom>
              <a:blipFill rotWithShape="0">
                <a:blip r:embed="rId4"/>
                <a:stretch>
                  <a:fillRect l="-1057" b="-1375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4"/>
              <p:cNvSpPr>
                <a:spLocks noChangeArrowheads="1"/>
              </p:cNvSpPr>
              <p:nvPr/>
            </p:nvSpPr>
            <p:spPr bwMode="auto">
              <a:xfrm>
                <a:off x="523290" y="2874008"/>
                <a:ext cx="6344236" cy="484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Normalized</a:t>
                </a:r>
                <a:r>
                  <a:rPr lang="en-US" sz="2000" dirty="0">
                    <a:solidFill>
                      <a:srgbClr val="D05D00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(a.k.a. </a:t>
                </a:r>
                <a:r>
                  <a:rPr lang="en-US" sz="2000" b="1" dirty="0">
                    <a:solidFill>
                      <a:srgbClr val="D05D00"/>
                    </a:solidFill>
                  </a:rPr>
                  <a:t>digital</a:t>
                </a:r>
                <a:r>
                  <a:rPr lang="en-US" sz="2000" dirty="0">
                    <a:solidFill>
                      <a:schemeClr val="bg1"/>
                    </a:solidFill>
                  </a:rPr>
                  <a:t>) frequency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𝛚</m:t>
                        </m:r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mr-IN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mr-IN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r>
                                  <m:rPr>
                                    <m:brk m:alnAt="63"/>
                                  </m:r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mr-IN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box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box>
                              <m:boxPr>
                                <m:ctrlPr>
                                  <a:rPr lang="mr-IN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mr-IN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290" y="2874008"/>
                <a:ext cx="6344236" cy="484363"/>
              </a:xfrm>
              <a:prstGeom prst="rect">
                <a:avLst/>
              </a:prstGeom>
              <a:blipFill rotWithShape="0">
                <a:blip r:embed="rId5"/>
                <a:stretch>
                  <a:fillRect l="-1057" b="-1375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4"/>
              <p:cNvSpPr>
                <a:spLocks noChangeArrowheads="1"/>
              </p:cNvSpPr>
              <p:nvPr/>
            </p:nvSpPr>
            <p:spPr bwMode="auto">
              <a:xfrm>
                <a:off x="523290" y="3502470"/>
                <a:ext cx="6620460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:r>
                  <a:rPr lang="en-US" sz="2000" b="1" dirty="0">
                    <a:solidFill>
                      <a:srgbClr val="D05D00"/>
                    </a:solidFill>
                  </a:rPr>
                  <a:t>Discrete-domain Fourier transform   </a:t>
                </a:r>
                <a14:m>
                  <m:oMath xmlns:m="http://schemas.openxmlformats.org/officeDocument/2006/math">
                    <m:r>
                      <a:rPr lang="en-US" sz="2000" b="0" i="1" dirty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000" b="1" i="0" dirty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𝛚</m:t>
                        </m:r>
                      </m:e>
                    </m:d>
                    <m:r>
                      <a:rPr lang="en-US" sz="2000" b="1" i="1" dirty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vol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⋅</m:t>
                    </m:r>
                    <m:acc>
                      <m:accPr>
                        <m:chr m:val="̃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𝐀</m:t>
                        </m:r>
                        <m:r>
                          <a:rPr lang="en-US" sz="2000" b="1" i="0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𝛚</m:t>
                        </m:r>
                      </m:e>
                    </m:d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290" y="3502470"/>
                <a:ext cx="6620460" cy="477054"/>
              </a:xfrm>
              <a:prstGeom prst="rect">
                <a:avLst/>
              </a:prstGeom>
              <a:blipFill rotWithShape="0">
                <a:blip r:embed="rId6"/>
                <a:stretch>
                  <a:fillRect l="-1013" t="-74359" b="-9871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91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Discrete domain Fourier transform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84402" y="1565465"/>
                <a:ext cx="2869312" cy="437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  <m:r>
                        <a:rPr lang="en-US" sz="2200" b="1" i="1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r>
                        <a:rPr lang="en-US" sz="2200" i="1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acc>
                        <m:accPr>
                          <m:chr m:val="̃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02" y="1565465"/>
                <a:ext cx="2869312" cy="437107"/>
              </a:xfrm>
              <a:prstGeom prst="rect">
                <a:avLst/>
              </a:prstGeom>
              <a:blipFill rotWithShape="0">
                <a:blip r:embed="rId2"/>
                <a:stretch>
                  <a:fillRect t="-98611"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051402" y="1571685"/>
                <a:ext cx="315875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b="1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vol</m:t>
                          </m:r>
                          <m:r>
                            <a:rPr lang="en-US" sz="2200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2200" b="0" i="0" dirty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sub>
                      </m:sSub>
                      <m:r>
                        <a:rPr lang="en-US" sz="2200" b="0" i="0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sz="2200" b="0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r>
                        <a:rPr lang="en-US" sz="2200" b="1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d>
                        <m:d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402" y="1571685"/>
                <a:ext cx="3158750" cy="430887"/>
              </a:xfrm>
              <a:prstGeom prst="rect">
                <a:avLst/>
              </a:prstGeom>
              <a:blipFill rotWithShape="0">
                <a:blip r:embed="rId3"/>
                <a:stretch>
                  <a:fillRect t="-101408" b="-1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84477" y="2241578"/>
                <a:ext cx="251209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ℱ</m:t>
                      </m:r>
                      <m:r>
                        <a:rPr lang="en-US" sz="2200" b="0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d>
                        <m:d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77" y="2241578"/>
                <a:ext cx="2512098" cy="430887"/>
              </a:xfrm>
              <a:prstGeom prst="rect">
                <a:avLst/>
              </a:prstGeom>
              <a:blipFill rotWithShape="0">
                <a:blip r:embed="rId4"/>
                <a:stretch>
                  <a:fillRect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352491" y="2050530"/>
                <a:ext cx="3434722" cy="955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⋅</m:t>
                              </m:r>
                              <m:r>
                                <a:rPr lang="en-US" sz="2200" i="1" dirty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ℱ</m:t>
                              </m:r>
                              <m:r>
                                <a:rPr lang="en-US" sz="2200" b="0" i="1" dirty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𝐀</m:t>
                              </m:r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491" y="2050530"/>
                <a:ext cx="3434722" cy="9552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84477" y="3002350"/>
                <a:ext cx="2767296" cy="955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𝐀</m:t>
                              </m:r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77" y="3002350"/>
                <a:ext cx="2767296" cy="95526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584802" y="3002350"/>
                <a:ext cx="3563604" cy="940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𝐀</m:t>
                                  </m:r>
                                </m:e>
                                <m: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−2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𝐀</m:t>
                                      </m:r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𝛚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𝐀</m:t>
                                  </m:r>
                                </m:e>
                                <m: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802" y="3002350"/>
                <a:ext cx="3563604" cy="9405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84477" y="3980133"/>
                <a:ext cx="3025765" cy="940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𝐀</m:t>
                                  </m:r>
                                </m:e>
                                <m: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−2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𝛚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77" y="3980133"/>
                <a:ext cx="3025765" cy="94057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972142" y="3980133"/>
                <a:ext cx="2680862" cy="940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[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]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−2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𝛚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142" y="3980133"/>
                <a:ext cx="2680862" cy="94057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9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Discrete domain Fourier transform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74902" y="2641790"/>
                <a:ext cx="2869312" cy="437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  <m:r>
                        <a:rPr lang="en-US" sz="2200" b="1" i="1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r>
                        <a:rPr lang="en-US" sz="2200" i="1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acc>
                        <m:accPr>
                          <m:chr m:val="̃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02" y="2641790"/>
                <a:ext cx="2869312" cy="437107"/>
              </a:xfrm>
              <a:prstGeom prst="rect">
                <a:avLst/>
              </a:prstGeom>
              <a:blipFill rotWithShape="0">
                <a:blip r:embed="rId2"/>
                <a:stretch>
                  <a:fillRect t="-98611" b="-126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255964" y="2448616"/>
                <a:ext cx="2680862" cy="940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[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]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−2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𝛚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964" y="2448616"/>
                <a:ext cx="2680862" cy="9405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384402" y="1368870"/>
            <a:ext cx="6620460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Discrete-domain signal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86176" y="1386567"/>
                <a:ext cx="202908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𝐀</m:t>
                          </m:r>
                        </m:e>
                        <m:sup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𝐧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176" y="1386567"/>
                <a:ext cx="2029082" cy="430887"/>
              </a:xfrm>
              <a:prstGeom prst="rect">
                <a:avLst/>
              </a:prstGeom>
              <a:blipFill rotWithShape="0">
                <a:blip r:embed="rId4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384402" y="1961932"/>
            <a:ext cx="6620460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Discrete-domain Fourier transform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860866" y="2613890"/>
                <a:ext cx="2012474" cy="4957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866" y="2613890"/>
                <a:ext cx="2012474" cy="495713"/>
              </a:xfrm>
              <a:prstGeom prst="rect">
                <a:avLst/>
              </a:prstGeom>
              <a:blipFill rotWithShape="0"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791928" y="1557538"/>
                <a:ext cx="3035511" cy="940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2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𝑔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sz="22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ℤ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  <m:r>
                        <a:rPr lang="en-US" sz="2200" b="1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b="1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200" b="1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928" y="1557538"/>
                <a:ext cx="3035511" cy="94057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384402" y="3390668"/>
            <a:ext cx="662046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Inverse Fourier transform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74902" y="3801122"/>
                <a:ext cx="3973011" cy="991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 i="0" dirty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e>
                      </m:d>
                      <m:r>
                        <a:rPr lang="en-US" sz="2200" b="1" i="1" dirty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is-IS" sz="2200" b="1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box>
                                    <m:boxPr>
                                      <m:ctrlPr>
                                        <a:rPr lang="mr-IN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r>
                                        <m:rPr>
                                          <m:brk m:alnAt="63"/>
                                        </m:r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mr-IN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box>
                                    <m:boxPr>
                                      <m:ctrlPr>
                                        <a:rPr lang="mr-IN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mr-IN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b="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  <m:r>
                            <a:rPr lang="en-US" sz="2200" b="1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[</m:t>
                          </m:r>
                          <m:r>
                            <a:rPr lang="en-US" sz="2200" b="1" i="0" dirty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𝛚</m:t>
                          </m:r>
                          <m:r>
                            <a:rPr lang="en-US" sz="2200" b="1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]</m:t>
                          </m:r>
                        </m:e>
                      </m:nary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𝛚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𝛚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02" y="3801122"/>
                <a:ext cx="3973011" cy="99161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384402" y="4897515"/>
            <a:ext cx="6620460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Properties inherited from continuous domain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83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14" grpId="0"/>
      <p:bldP spid="3" grpId="0"/>
      <p:bldP spid="15" grpId="0"/>
      <p:bldP spid="16" grpId="0"/>
      <p:bldP spid="20" grpId="0"/>
      <p:bldP spid="21" grpId="0"/>
      <p:bldP spid="22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Discrete domain systems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384402" y="1509212"/>
                <a:ext cx="2991482" cy="454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-band limited</a:t>
                </a:r>
              </a:p>
            </p:txBody>
          </p:sp>
        </mc:Choice>
        <mc:Fallback xmlns="">
          <p:sp>
            <p:nvSpPr>
              <p:cNvPr id="1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402" y="1509212"/>
                <a:ext cx="2991482" cy="454548"/>
              </a:xfrm>
              <a:prstGeom prst="rect">
                <a:avLst/>
              </a:prstGeom>
              <a:blipFill rotWithShape="0">
                <a:blip r:embed="rId2"/>
                <a:stretch>
                  <a:fillRect l="-1222" t="-4054" b="-270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24557" y="1521042"/>
                <a:ext cx="138076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557" y="1521042"/>
                <a:ext cx="1380763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4"/>
              <p:cNvSpPr>
                <a:spLocks noChangeArrowheads="1"/>
              </p:cNvSpPr>
              <p:nvPr/>
            </p:nvSpPr>
            <p:spPr bwMode="auto">
              <a:xfrm>
                <a:off x="6223227" y="1521042"/>
                <a:ext cx="2604212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D05D00"/>
                  </a:buClr>
                  <a:tabLst>
                    <a:tab pos="347663" algn="l"/>
                    <a:tab pos="1081088" algn="l"/>
                    <a:tab pos="1712913" algn="l"/>
                  </a:tabLst>
                </a:pP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𝑔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sampled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3227" y="1521042"/>
                <a:ext cx="2604212" cy="477054"/>
              </a:xfrm>
              <a:prstGeom prst="rect">
                <a:avLst/>
              </a:prstGeom>
              <a:blipFill rotWithShape="0">
                <a:blip r:embed="rId4"/>
                <a:stretch>
                  <a:fillRect l="-468" t="-3846" b="-205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3824557" y="3485371"/>
                <a:ext cx="3571106" cy="461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↔"/>
                          <m:vertJc m:val="bot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ℱ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</m:t>
                          </m:r>
                        </m:e>
                      </m:groupCh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  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∗(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557" y="3485371"/>
                <a:ext cx="3571106" cy="46179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1775767" y="3608610"/>
                <a:ext cx="1600117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⋅(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67" y="3608610"/>
                <a:ext cx="1600117" cy="338554"/>
              </a:xfrm>
              <a:prstGeom prst="rect">
                <a:avLst/>
              </a:prstGeom>
              <a:blipFill rotWithShape="0">
                <a:blip r:embed="rId6"/>
                <a:stretch>
                  <a:fillRect l="-3802" r="-570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454546" y="3612424"/>
                <a:ext cx="124502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6" y="3612424"/>
                <a:ext cx="1245021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4902" r="-1961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162365" y="4120704"/>
                <a:ext cx="357957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vol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)⋅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365" y="4120704"/>
                <a:ext cx="3579570" cy="338554"/>
              </a:xfrm>
              <a:prstGeom prst="rect">
                <a:avLst/>
              </a:prstGeom>
              <a:blipFill rotWithShape="0">
                <a:blip r:embed="rId8"/>
                <a:stretch>
                  <a:fillRect t="-141071" r="-852" b="-1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16471" y="4120704"/>
                <a:ext cx="283712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=(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∗(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71" y="4120704"/>
                <a:ext cx="2837123" cy="338554"/>
              </a:xfrm>
              <a:prstGeom prst="rect">
                <a:avLst/>
              </a:prstGeom>
              <a:blipFill rotWithShape="0">
                <a:blip r:embed="rId9"/>
                <a:stretch>
                  <a:fillRect l="-644" r="-3004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Ink 37">
            <a:extLst>
              <a:ext uri="{FF2B5EF4-FFF2-40B4-BE49-F238E27FC236}">
                <a16:creationId xmlns:a16="http://schemas.microsoft.com/office/drawing/2014/main" xmlns:mc="http://schemas.openxmlformats.org/markup-compatibility/2006" xmlns="" id="{3A32F08B-5CCD-6444-8EF1-A14230A8CF8C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1372690" y="2168045"/>
            <a:ext cx="6009840" cy="1009080"/>
          </a:xfrm>
          <a:prstGeom prst="rect">
            <a:avLst/>
          </a:prstGeom>
        </p:spPr>
      </p:pic>
      <p:pic>
        <p:nvPicPr>
          <p:cNvPr id="42" name="Ink 41">
            <a:extLst>
              <a:ext uri="{FF2B5EF4-FFF2-40B4-BE49-F238E27FC236}">
                <a16:creationId xmlns:a16="http://schemas.microsoft.com/office/drawing/2014/main" xmlns:mc="http://schemas.openxmlformats.org/markup-compatibility/2006" xmlns="" id="{824089E0-B5A2-9741-BCFD-BE6A8B6966F4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3146770" y="2525165"/>
            <a:ext cx="318600" cy="350280"/>
          </a:xfrm>
          <a:prstGeom prst="rect">
            <a:avLst/>
          </a:prstGeom>
        </p:spPr>
      </p:pic>
      <p:pic>
        <p:nvPicPr>
          <p:cNvPr id="49" name="Ink 49">
            <a:extLst>
              <a:ext uri="{FF2B5EF4-FFF2-40B4-BE49-F238E27FC236}">
                <a16:creationId xmlns:a16="http://schemas.microsoft.com/office/drawing/2014/main" xmlns:mc="http://schemas.openxmlformats.org/markup-compatibility/2006" xmlns="" id="{AA6646C1-7FE7-ED41-A58E-546ABA477065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1388530" y="2521205"/>
            <a:ext cx="1457640" cy="175680"/>
          </a:xfrm>
          <a:prstGeom prst="rect">
            <a:avLst/>
          </a:prstGeom>
        </p:spPr>
      </p:pic>
      <p:pic>
        <p:nvPicPr>
          <p:cNvPr id="57" name="Ink 58">
            <a:extLst>
              <a:ext uri="{FF2B5EF4-FFF2-40B4-BE49-F238E27FC236}">
                <a16:creationId xmlns:a16="http://schemas.microsoft.com/office/drawing/2014/main" xmlns:mc="http://schemas.openxmlformats.org/markup-compatibility/2006" xmlns="" id="{93EA2336-EAA0-804F-AD49-7ADBC2E52B54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3837250" y="2541005"/>
            <a:ext cx="1346400" cy="167760"/>
          </a:xfrm>
          <a:prstGeom prst="rect">
            <a:avLst/>
          </a:prstGeom>
        </p:spPr>
      </p:pic>
      <p:pic>
        <p:nvPicPr>
          <p:cNvPr id="102" name="Ink 103">
            <a:extLst>
              <a:ext uri="{FF2B5EF4-FFF2-40B4-BE49-F238E27FC236}">
                <a16:creationId xmlns:a16="http://schemas.microsoft.com/office/drawing/2014/main" xmlns:mc="http://schemas.openxmlformats.org/markup-compatibility/2006" xmlns="" id="{6CCEF78A-3939-D64B-93A2-09626F498D87}"/>
              </a:ext>
            </a:extLst>
          </p:cNvPr>
          <p:cNvPicPr/>
          <p:nvPr/>
        </p:nvPicPr>
        <p:blipFill>
          <a:blip r:embed="rId14"/>
          <a:stretch>
            <a:fillRect/>
          </a:stretch>
        </p:blipFill>
        <p:spPr>
          <a:xfrm>
            <a:off x="5325490" y="2386205"/>
            <a:ext cx="2084760" cy="306720"/>
          </a:xfrm>
          <a:prstGeom prst="rect">
            <a:avLst/>
          </a:prstGeom>
        </p:spPr>
      </p:pic>
      <p:pic>
        <p:nvPicPr>
          <p:cNvPr id="106" name="Ink 106">
            <a:extLst>
              <a:ext uri="{FF2B5EF4-FFF2-40B4-BE49-F238E27FC236}">
                <a16:creationId xmlns:a16="http://schemas.microsoft.com/office/drawing/2014/main" xmlns:mc="http://schemas.openxmlformats.org/markup-compatibility/2006" xmlns="" id="{50E5B60B-2B1E-7A4A-AF3C-968BBF50963E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5599450" y="2731445"/>
            <a:ext cx="338400" cy="2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9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5" grpId="0"/>
      <p:bldP spid="26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Discrete domain systems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775767" y="1570260"/>
                <a:ext cx="1600117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⋅(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67" y="1570260"/>
                <a:ext cx="1600117" cy="338554"/>
              </a:xfrm>
              <a:prstGeom prst="rect">
                <a:avLst/>
              </a:prstGeom>
              <a:blipFill rotWithShape="0">
                <a:blip r:embed="rId2"/>
                <a:stretch>
                  <a:fillRect l="-3802" t="-1818" r="-5703"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4546" y="1574074"/>
                <a:ext cx="124502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6" y="1574074"/>
                <a:ext cx="1245021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4902" r="-196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52084" y="1554319"/>
                <a:ext cx="283712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=(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∗(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084" y="1554319"/>
                <a:ext cx="2837123" cy="338554"/>
              </a:xfrm>
              <a:prstGeom prst="rect">
                <a:avLst/>
              </a:prstGeom>
              <a:blipFill rotWithShape="0">
                <a:blip r:embed="rId4"/>
                <a:stretch>
                  <a:fillRect l="-644" r="-3004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426096" y="2114384"/>
                <a:ext cx="4330801" cy="862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𝐩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20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𝐩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</m:nary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d>
                        <m:dPr>
                          <m:ctrlPr>
                            <a:rPr lang="mr-IN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𝐩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𝐩</m:t>
                                  </m:r>
                                </m:sub>
                              </m:s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096" y="2114384"/>
                <a:ext cx="4330801" cy="86292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04522" y="2114383"/>
                <a:ext cx="2895408" cy="862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𝐩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𝐪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𝐪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𝐩</m:t>
                              </m:r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𝐪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522" y="2114383"/>
                <a:ext cx="2895408" cy="8629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26096" y="3179069"/>
                <a:ext cx="3857851" cy="862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𝐬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  <m:sup/>
                        <m:e>
                          <m:d>
                            <m:dPr>
                              <m:ctrlPr>
                                <a:rPr lang="mr-IN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𝐪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𝐩</m:t>
                                      </m:r>
                                    </m:e>
                                  </m:d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𝐬</m:t>
                                  </m:r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𝐩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  <m:r>
                                    <a:rPr lang="en-US" sz="220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d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𝐬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096" y="3179069"/>
                <a:ext cx="3857851" cy="8629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252226" y="3360044"/>
                <a:ext cx="125194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𝐬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𝐩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𝐪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226" y="3360044"/>
                <a:ext cx="1251946" cy="338554"/>
              </a:xfrm>
              <a:prstGeom prst="rect">
                <a:avLst/>
              </a:prstGeom>
              <a:blipFill rotWithShape="0">
                <a:blip r:embed="rId8"/>
                <a:stretch>
                  <a:fillRect l="-2439" r="-4878" b="-2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412332" y="4243754"/>
                <a:ext cx="5227393" cy="926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d>
                            <m:dPr>
                              <m:ctrlPr>
                                <a:rPr lang="mr-IN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𝐧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ℤ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2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b="1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𝐀</m:t>
                                          </m:r>
                                        </m:e>
                                        <m:sup>
                                          <m:r>
                                            <a:rPr lang="en-US" sz="2200" b="1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𝐧</m:t>
                                      </m:r>
                                    </m:e>
                                  </m:d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2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𝐀</m:t>
                                      </m:r>
                                    </m:e>
                                    <m:sup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𝐧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  <m:r>
                                    <a:rPr lang="en-US" sz="220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d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𝐀</m:t>
                                  </m:r>
                                </m:e>
                                <m: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332" y="4243754"/>
                <a:ext cx="5227393" cy="92685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17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</a:rPr>
              <a:t>Discrete domain systems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4546" y="1868225"/>
                <a:ext cx="124502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III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6" y="1868225"/>
                <a:ext cx="1245021" cy="338554"/>
              </a:xfrm>
              <a:prstGeom prst="rect">
                <a:avLst/>
              </a:prstGeom>
              <a:blipFill rotWithShape="0">
                <a:blip r:embed="rId2"/>
                <a:stretch>
                  <a:fillRect l="-4902" r="-196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699567" y="1574074"/>
                <a:ext cx="4939044" cy="926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d>
                            <m:dPr>
                              <m:ctrlPr>
                                <a:rPr lang="mr-IN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𝐧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ℤ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2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b="1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𝐀</m:t>
                                          </m:r>
                                        </m:e>
                                        <m:sup>
                                          <m:r>
                                            <a:rPr lang="en-US" sz="2200" b="1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𝐧</m:t>
                                      </m:r>
                                    </m:e>
                                  </m:d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2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𝐀</m:t>
                                      </m:r>
                                    </m:e>
                                    <m:sup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𝐧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  <m:r>
                                    <a:rPr lang="en-US" sz="220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d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𝐀</m:t>
                                  </m:r>
                                </m:e>
                                <m: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567" y="1574074"/>
                <a:ext cx="4939044" cy="9268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94767" y="2681335"/>
                <a:ext cx="4338304" cy="926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d>
                            <m:dPr>
                              <m:ctrlPr>
                                <a:rPr lang="mr-IN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b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𝐧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ℤ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2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𝐧</m:t>
                                      </m:r>
                                    </m:e>
                                  </m:d>
                                  <m:r>
                                    <a:rPr lang="en-US" sz="220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[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𝐦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𝐧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]</m:t>
                                  </m:r>
                                  <m:r>
                                    <a:rPr lang="en-US" sz="220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d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𝐀</m:t>
                                  </m:r>
                                </m:e>
                                <m: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767" y="2681335"/>
                <a:ext cx="4338304" cy="92685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881042" y="2759946"/>
                <a:ext cx="2292807" cy="848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𝑔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[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]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𝐀</m:t>
                                  </m:r>
                                </m:e>
                                <m:sup>
                                  <m:r>
                                    <a:rPr lang="en-US" sz="2200" b="1" i="0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𝐦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042" y="2759946"/>
                <a:ext cx="2292807" cy="8482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84402" y="4158948"/>
                <a:ext cx="3334567" cy="848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𝐧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[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𝐦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200" b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𝐧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] 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02" y="4158948"/>
                <a:ext cx="3334567" cy="84824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718969" y="4356644"/>
                <a:ext cx="162762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𝐦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969" y="4356644"/>
                <a:ext cx="1627625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1498" t="-3636" r="-5993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5733071" y="4287394"/>
            <a:ext cx="2549298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>
                <a:solidFill>
                  <a:srgbClr val="D05D00"/>
                </a:solidFill>
              </a:rPr>
              <a:t>discrete convolution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9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  <p:bldP spid="19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402" y="670394"/>
            <a:ext cx="8443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b="1" dirty="0" err="1">
                <a:solidFill>
                  <a:schemeClr val="bg1"/>
                </a:solidFill>
              </a:rPr>
              <a:t>Kroenecker’s</a:t>
            </a:r>
            <a:r>
              <a:rPr lang="en-US" sz="3000" b="1" dirty="0">
                <a:solidFill>
                  <a:schemeClr val="bg1"/>
                </a:solidFill>
              </a:rPr>
              <a:t> delta</a:t>
            </a:r>
            <a:endParaRPr lang="en-US" sz="2000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84402" y="1540320"/>
            <a:ext cx="6620460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Continuous convolution: 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47494" y="1595335"/>
                <a:ext cx="1183337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494" y="1595335"/>
                <a:ext cx="1183337" cy="338554"/>
              </a:xfrm>
              <a:prstGeom prst="rect">
                <a:avLst/>
              </a:prstGeom>
              <a:blipFill rotWithShape="0">
                <a:blip r:embed="rId2"/>
                <a:stretch>
                  <a:fillRect l="-7732" r="-7216" b="-3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384402" y="2080540"/>
            <a:ext cx="662046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>
                <a:solidFill>
                  <a:srgbClr val="D05D00"/>
                </a:solidFill>
              </a:rPr>
              <a:t>Discrete convolution: 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347494" y="2135555"/>
                <a:ext cx="1183337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494" y="2135555"/>
                <a:ext cx="1183337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732" r="-7216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384402" y="2649230"/>
            <a:ext cx="6620460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Bef>
                <a:spcPts val="400"/>
              </a:spcBef>
              <a:spcAft>
                <a:spcPts val="400"/>
              </a:spcAft>
              <a:buClr>
                <a:srgbClr val="D05D00"/>
              </a:buClr>
              <a:tabLst>
                <a:tab pos="347663" algn="l"/>
                <a:tab pos="1081088" algn="l"/>
                <a:tab pos="1712913" algn="l"/>
              </a:tabLst>
            </a:pPr>
            <a:r>
              <a:rPr lang="en-US" sz="2000" b="1" dirty="0" err="1">
                <a:solidFill>
                  <a:srgbClr val="D05D00"/>
                </a:solidFill>
              </a:rPr>
              <a:t>Kroenecker’s</a:t>
            </a:r>
            <a:r>
              <a:rPr lang="en-US" sz="2000" b="1" dirty="0">
                <a:solidFill>
                  <a:srgbClr val="D05D00"/>
                </a:solidFill>
              </a:rPr>
              <a:t> delta sequence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37694" y="3259505"/>
                <a:ext cx="2194254" cy="755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:</m:t>
                                </m:r>
                                <m:r>
                                  <a:rPr lang="en-US" sz="2200" b="1" i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sz="2200" b="1" i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b="1" i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</m:t>
                                </m:r>
                                <m:r>
                                  <a:rPr lang="en-US" sz="2200" b="1" i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: </m:t>
                                </m:r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𝐧</m:t>
                                </m:r>
                                <m:r>
                                  <a:rPr lang="en-US" sz="2200" b="1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≠</m:t>
                                </m:r>
                                <m:r>
                                  <a:rPr lang="en-US" sz="2200" b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694" y="3259505"/>
                <a:ext cx="2194254" cy="7552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64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5" grpId="0"/>
      <p:bldP spid="16" grpId="0"/>
      <p:bldP spid="18" grpId="0"/>
    </p:bldLst>
  </p:timing>
</p:sld>
</file>

<file path=ppt/theme/theme1.xml><?xml version="1.0" encoding="utf-8"?>
<a:theme xmlns:a="http://schemas.openxmlformats.org/drawingml/2006/main" name="VIST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7326</TotalTime>
  <Words>1021</Words>
  <Application>Microsoft Macintosh PowerPoint</Application>
  <PresentationFormat>On-screen Show (16:10)</PresentationFormat>
  <Paragraphs>76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Calibri</vt:lpstr>
      <vt:lpstr>Calibri Light</vt:lpstr>
      <vt:lpstr>Cambria Math</vt:lpstr>
      <vt:lpstr>LucidaGrande</vt:lpstr>
      <vt:lpstr>Mangal</vt:lpstr>
      <vt:lpstr>Arial</vt:lpstr>
      <vt:lpstr>VISTA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Bronstein</dc:creator>
  <cp:lastModifiedBy>Alexander Bronstein</cp:lastModifiedBy>
  <cp:revision>413</cp:revision>
  <cp:lastPrinted>2018-10-16T23:47:13Z</cp:lastPrinted>
  <dcterms:created xsi:type="dcterms:W3CDTF">2018-10-16T23:44:59Z</dcterms:created>
  <dcterms:modified xsi:type="dcterms:W3CDTF">2018-11-04T21:08:30Z</dcterms:modified>
</cp:coreProperties>
</file>